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7" r:id="rId2"/>
    <p:sldId id="286" r:id="rId3"/>
    <p:sldId id="285" r:id="rId4"/>
    <p:sldId id="260" r:id="rId5"/>
    <p:sldId id="284" r:id="rId6"/>
    <p:sldId id="283" r:id="rId7"/>
    <p:sldId id="273" r:id="rId8"/>
    <p:sldId id="281" r:id="rId9"/>
    <p:sldId id="282" r:id="rId10"/>
    <p:sldId id="288" r:id="rId11"/>
    <p:sldId id="275" r:id="rId12"/>
    <p:sldId id="289" r:id="rId13"/>
    <p:sldId id="293" r:id="rId14"/>
    <p:sldId id="278" r:id="rId15"/>
    <p:sldId id="279" r:id="rId16"/>
    <p:sldId id="291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D2D"/>
    <a:srgbClr val="632523"/>
    <a:srgbClr val="FFFF78"/>
    <a:srgbClr val="FFF8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55" autoAdjust="0"/>
    <p:restoredTop sz="94167" autoAdjust="0"/>
  </p:normalViewPr>
  <p:slideViewPr>
    <p:cSldViewPr>
      <p:cViewPr>
        <p:scale>
          <a:sx n="70" d="100"/>
          <a:sy n="70" d="100"/>
        </p:scale>
        <p:origin x="-111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runo\workspace\Synergy\Analise%20Concorrentes%20Condens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422253922967205E-2"/>
          <c:y val="6.596314566904278E-2"/>
          <c:w val="0.75891583452211508"/>
          <c:h val="0.7862806963749906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Socializr</c:v>
                </c:pt>
              </c:strCache>
            </c:strRef>
          </c:tx>
          <c:spPr>
            <a:ln w="3175">
              <a:solidFill>
                <a:srgbClr val="00458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After Party</c:v>
                </c:pt>
                <c:pt idx="1">
                  <c:v>Listagem</c:v>
                </c:pt>
                <c:pt idx="2">
                  <c:v>Usabilidade</c:v>
                </c:pt>
                <c:pt idx="3">
                  <c:v>Mashup</c:v>
                </c:pt>
                <c:pt idx="4">
                  <c:v>Ranqueamento</c:v>
                </c:pt>
                <c:pt idx="5">
                  <c:v>Gerenciamento</c:v>
                </c:pt>
                <c:pt idx="6">
                  <c:v>Recomendação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Eventos Recife</c:v>
                </c:pt>
              </c:strCache>
            </c:strRef>
          </c:tx>
          <c:spPr>
            <a:ln w="3175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After Party</c:v>
                </c:pt>
                <c:pt idx="1">
                  <c:v>Listagem</c:v>
                </c:pt>
                <c:pt idx="2">
                  <c:v>Usabilidade</c:v>
                </c:pt>
                <c:pt idx="3">
                  <c:v>Mashup</c:v>
                </c:pt>
                <c:pt idx="4">
                  <c:v>Ranqueamento</c:v>
                </c:pt>
                <c:pt idx="5">
                  <c:v>Gerenciamento</c:v>
                </c:pt>
                <c:pt idx="6">
                  <c:v>Recomendação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Party Pop</c:v>
                </c:pt>
              </c:strCache>
            </c:strRef>
          </c:tx>
          <c:spPr>
            <a:ln w="3175">
              <a:solidFill>
                <a:srgbClr val="FFD320"/>
              </a:solidFill>
              <a:prstDash val="solid"/>
            </a:ln>
          </c:spPr>
          <c:marker>
            <c:symbol val="dash"/>
            <c:size val="7"/>
            <c:spPr>
              <a:noFill/>
              <a:ln>
                <a:solidFill>
                  <a:srgbClr val="FFD320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After Party</c:v>
                </c:pt>
                <c:pt idx="1">
                  <c:v>Listagem</c:v>
                </c:pt>
                <c:pt idx="2">
                  <c:v>Usabilidade</c:v>
                </c:pt>
                <c:pt idx="3">
                  <c:v>Mashup</c:v>
                </c:pt>
                <c:pt idx="4">
                  <c:v>Ranqueamento</c:v>
                </c:pt>
                <c:pt idx="5">
                  <c:v>Gerenciamento</c:v>
                </c:pt>
                <c:pt idx="6">
                  <c:v>Recomendação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Organizando Eventos</c:v>
                </c:pt>
              </c:strCache>
            </c:strRef>
          </c:tx>
          <c:spPr>
            <a:ln w="3175">
              <a:solidFill>
                <a:srgbClr val="579D1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579D1C"/>
              </a:solidFill>
              <a:ln>
                <a:solidFill>
                  <a:srgbClr val="579D1C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After Party</c:v>
                </c:pt>
                <c:pt idx="1">
                  <c:v>Listagem</c:v>
                </c:pt>
                <c:pt idx="2">
                  <c:v>Usabilidade</c:v>
                </c:pt>
                <c:pt idx="3">
                  <c:v>Mashup</c:v>
                </c:pt>
                <c:pt idx="4">
                  <c:v>Ranqueamento</c:v>
                </c:pt>
                <c:pt idx="5">
                  <c:v>Gerenciamento</c:v>
                </c:pt>
                <c:pt idx="6">
                  <c:v>Recomendação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Redes Sociais</c:v>
                </c:pt>
              </c:strCache>
            </c:strRef>
          </c:tx>
          <c:spPr>
            <a:ln w="12700">
              <a:solidFill>
                <a:schemeClr val="tx1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After Party</c:v>
                </c:pt>
                <c:pt idx="1">
                  <c:v>Listagem</c:v>
                </c:pt>
                <c:pt idx="2">
                  <c:v>Usabilidade</c:v>
                </c:pt>
                <c:pt idx="3">
                  <c:v>Mashup</c:v>
                </c:pt>
                <c:pt idx="4">
                  <c:v>Ranqueamento</c:v>
                </c:pt>
                <c:pt idx="5">
                  <c:v>Gerenciamento</c:v>
                </c:pt>
                <c:pt idx="6">
                  <c:v>Recomendação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Listas Telefônicas</c:v>
                </c:pt>
              </c:strCache>
            </c:strRef>
          </c:tx>
          <c:spPr>
            <a:ln w="12700"/>
          </c:spPr>
          <c:cat>
            <c:strRef>
              <c:f>Sheet1!$B$1:$H$1</c:f>
              <c:strCache>
                <c:ptCount val="7"/>
                <c:pt idx="0">
                  <c:v>After Party</c:v>
                </c:pt>
                <c:pt idx="1">
                  <c:v>Listagem</c:v>
                </c:pt>
                <c:pt idx="2">
                  <c:v>Usabilidade</c:v>
                </c:pt>
                <c:pt idx="3">
                  <c:v>Mashup</c:v>
                </c:pt>
                <c:pt idx="4">
                  <c:v>Ranqueamento</c:v>
                </c:pt>
                <c:pt idx="5">
                  <c:v>Gerenciamento</c:v>
                </c:pt>
                <c:pt idx="6">
                  <c:v>Recomendação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Karua</c:v>
                </c:pt>
              </c:strCache>
            </c:strRef>
          </c:tx>
          <c:spPr>
            <a:ln w="38100">
              <a:solidFill>
                <a:srgbClr val="A01D2D"/>
              </a:solidFill>
            </a:ln>
            <a:effectLst/>
          </c:spPr>
          <c:marker>
            <c:symbol val="diamond"/>
            <c:size val="9"/>
            <c:spPr>
              <a:solidFill>
                <a:srgbClr val="A01D2D"/>
              </a:solidFill>
              <a:ln w="38100">
                <a:solidFill>
                  <a:srgbClr val="A01D2D"/>
                </a:solidFill>
              </a:ln>
              <a:effectLst/>
            </c:spPr>
          </c:marker>
          <c:cat>
            <c:strRef>
              <c:f>Sheet1!$B$1:$H$1</c:f>
              <c:strCache>
                <c:ptCount val="7"/>
                <c:pt idx="0">
                  <c:v>After Party</c:v>
                </c:pt>
                <c:pt idx="1">
                  <c:v>Listagem</c:v>
                </c:pt>
                <c:pt idx="2">
                  <c:v>Usabilidade</c:v>
                </c:pt>
                <c:pt idx="3">
                  <c:v>Mashup</c:v>
                </c:pt>
                <c:pt idx="4">
                  <c:v>Ranqueamento</c:v>
                </c:pt>
                <c:pt idx="5">
                  <c:v>Gerenciamento</c:v>
                </c:pt>
                <c:pt idx="6">
                  <c:v>Recomendação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marker val="1"/>
        <c:axId val="61282944"/>
        <c:axId val="61293312"/>
      </c:lineChart>
      <c:catAx>
        <c:axId val="61282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lang="pt-BR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293312"/>
        <c:crosses val="autoZero"/>
        <c:auto val="1"/>
        <c:lblAlgn val="ctr"/>
        <c:lblOffset val="100"/>
        <c:tickLblSkip val="1"/>
        <c:tickMarkSkip val="1"/>
      </c:catAx>
      <c:valAx>
        <c:axId val="61293312"/>
        <c:scaling>
          <c:orientation val="minMax"/>
          <c:max val="6"/>
          <c:min val="0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lang="pt-BR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282944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88302996421476"/>
          <c:y val="0.20844820670874642"/>
          <c:w val="0.17118407130516633"/>
          <c:h val="0.5549293871778096"/>
        </c:manualLayout>
      </c:layout>
      <c:spPr>
        <a:noFill/>
        <a:ln w="25400">
          <a:noFill/>
        </a:ln>
      </c:spPr>
      <c:txPr>
        <a:bodyPr/>
        <a:lstStyle/>
        <a:p>
          <a:pPr>
            <a:defRPr lang="pt-BR"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FA91-2A0B-403F-B24D-5685683F4700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5785-4CBC-4397-A502-25A5D42BA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pPr rtl="0" eaLnBrk="1" latinLnBrk="0" hangingPunct="1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Só que para organizar uma festa...</a:t>
            </a:r>
          </a:p>
          <a:p>
            <a:pPr rtl="0" eaLnBrk="1" latinLnBrk="0" hangingPunct="1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necessário nos preocuparmos com mais coisas do que imaginamos...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Eu mesmo não imaginava.......</a:t>
            </a:r>
          </a:p>
          <a:p>
            <a:endParaRPr lang="pt-BR" dirty="0" smtClean="0"/>
          </a:p>
          <a:p>
            <a:r>
              <a:rPr lang="pt-BR" dirty="0" smtClean="0"/>
              <a:t>Com essa imagem podemos avaliar a complexidade do processo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contexto</a:t>
            </a:r>
            <a:r>
              <a:rPr lang="pt-BR" baseline="0" dirty="0" smtClean="0"/>
              <a:t> das festas... Existem </a:t>
            </a:r>
            <a:r>
              <a:rPr lang="pt-BR" baseline="0" dirty="0" err="1" smtClean="0"/>
              <a:t>tambem</a:t>
            </a:r>
            <a:r>
              <a:rPr lang="pt-BR" baseline="0" dirty="0" smtClean="0"/>
              <a:t> os </a:t>
            </a:r>
            <a:r>
              <a:rPr lang="pt-BR" baseline="0" dirty="0" err="1" smtClean="0"/>
              <a:t>prestatores</a:t>
            </a:r>
            <a:r>
              <a:rPr lang="pt-BR" baseline="0" dirty="0" smtClean="0"/>
              <a:t> de serviços</a:t>
            </a:r>
          </a:p>
          <a:p>
            <a:endParaRPr lang="pt-BR" baseline="0" dirty="0" smtClean="0"/>
          </a:p>
          <a:p>
            <a:r>
              <a:rPr lang="pt-BR" baseline="0" dirty="0" smtClean="0"/>
              <a:t>Que possuem suas necessidades</a:t>
            </a:r>
            <a:r>
              <a:rPr lang="en-US" baseline="0" dirty="0" smtClean="0"/>
              <a:t>: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Ausência de Visibilidade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Dificuldade para mostrar </a:t>
            </a:r>
          </a:p>
          <a:p>
            <a:pPr>
              <a:buNone/>
            </a:pPr>
            <a:r>
              <a:rPr lang="pt-BR" dirty="0" smtClean="0"/>
              <a:t>    seus serviços</a:t>
            </a:r>
          </a:p>
          <a:p>
            <a:endParaRPr lang="pt-BR" dirty="0" smtClean="0"/>
          </a:p>
          <a:p>
            <a:r>
              <a:rPr lang="pt-BR" dirty="0" smtClean="0"/>
              <a:t>Ficam dependentes do </a:t>
            </a:r>
            <a:r>
              <a:rPr lang="pt-BR" dirty="0" err="1" smtClean="0"/>
              <a:t>Boca-a-boca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Não sabem a opinião dos clientes em relação aos serviços prestados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Estresse na Organização de eventos</a:t>
            </a:r>
          </a:p>
          <a:p>
            <a:r>
              <a:rPr lang="pt-BR" smtClean="0"/>
              <a:t>Confiam na recomendação Boca-a-boca </a:t>
            </a:r>
            <a:r>
              <a:rPr lang="pt-BR" smtClean="0">
                <a:sym typeface="Wingdings" pitchFamily="2" charset="2"/>
              </a:rPr>
              <a:t> tiramos</a:t>
            </a:r>
            <a:r>
              <a:rPr lang="pt-BR" baseline="0" smtClean="0">
                <a:sym typeface="Wingdings" pitchFamily="2" charset="2"/>
              </a:rPr>
              <a:t> p-q jah tinha d+</a:t>
            </a:r>
          </a:p>
          <a:p>
            <a:r>
              <a:rPr lang="pt-BR" baseline="0" smtClean="0">
                <a:sym typeface="Wingdings" pitchFamily="2" charset="2"/>
              </a:rPr>
              <a:t>Confirmaçao do publico alvo: 85%  dos pesquisados que haviam realizado algum evento eram mulheres com idade media de 27.</a:t>
            </a:r>
          </a:p>
          <a:p>
            <a:endParaRPr lang="pt-BR" smtClean="0"/>
          </a:p>
          <a:p>
            <a:endParaRPr lang="pt-BR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1. Gostariam de ser avaliadas, nem</a:t>
            </a:r>
            <a:r>
              <a:rPr lang="pt-BR" baseline="0" smtClean="0"/>
              <a:t> que seja com moderação</a:t>
            </a:r>
            <a:endParaRPr lang="pt-BR" smtClean="0"/>
          </a:p>
          <a:p>
            <a:r>
              <a:rPr lang="pt-BR" smtClean="0"/>
              <a:t>2. Utilizariam “vitrines” on-line</a:t>
            </a:r>
          </a:p>
          <a:p>
            <a:r>
              <a:rPr lang="pt-BR" smtClean="0"/>
              <a:t>3. Não disponibilizariam preços</a:t>
            </a:r>
            <a:r>
              <a:rPr lang="pt-BR" baseline="0" smtClean="0"/>
              <a:t> </a:t>
            </a:r>
            <a:r>
              <a:rPr lang="pt-BR" baseline="0" smtClean="0">
                <a:sym typeface="Wingdings" pitchFamily="2" charset="2"/>
              </a:rPr>
              <a:t> fala que a categorização foi aceita</a:t>
            </a:r>
            <a:endParaRPr lang="pt-BR" smtClean="0"/>
          </a:p>
          <a:p>
            <a:r>
              <a:rPr lang="pt-BR" smtClean="0"/>
              <a:t>4. Dependem da divulgação Boca-a-boca (X) Dependem da indicação dos usários</a:t>
            </a:r>
            <a:r>
              <a:rPr lang="pt-BR" baseline="0" smtClean="0"/>
              <a:t> passados</a:t>
            </a:r>
            <a:endParaRPr lang="pt-BR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Lupa – tempo (para procurar),</a:t>
            </a:r>
            <a:r>
              <a:rPr lang="en-US" baseline="0" smtClean="0"/>
              <a:t> pode acabar sem encontrar o que quer e o evento nao sair como o esperado.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Falar</a:t>
            </a:r>
            <a:r>
              <a:rPr lang="en-US" baseline="0" smtClean="0"/>
              <a:t> dos testes de usabilidade… protótipo incremental… o que constatamos nos testes….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prototipo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6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- Final 04 Cera (-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891" y="1939131"/>
            <a:ext cx="5506219" cy="270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4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A01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6" name="Picture 5" descr="Synergy - Logo 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321203"/>
            <a:ext cx="1828800" cy="384397"/>
          </a:xfrm>
          <a:prstGeom prst="rect">
            <a:avLst/>
          </a:prstGeom>
        </p:spPr>
      </p:pic>
      <p:pic>
        <p:nvPicPr>
          <p:cNvPr id="9" name="Picture 8" descr="karua_logo_nega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1417638"/>
            <a:ext cx="9144000" cy="1588"/>
          </a:xfrm>
          <a:prstGeom prst="line">
            <a:avLst/>
          </a:prstGeom>
          <a:ln w="889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rgbClr val="A0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7" name="Picture 6" descr="karu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wmf"/><Relationship Id="rId3" Type="http://schemas.openxmlformats.org/officeDocument/2006/relationships/image" Target="../media/image41.png"/><Relationship Id="rId21" Type="http://schemas.openxmlformats.org/officeDocument/2006/relationships/image" Target="../media/image59.jpe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ygor\Desktop\demo.mpg" TargetMode="Externa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0433"/>
          <a:stretch>
            <a:fillRect/>
          </a:stretch>
        </p:blipFill>
        <p:spPr bwMode="auto">
          <a:xfrm>
            <a:off x="6215074" y="3786190"/>
            <a:ext cx="278608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4591" r="4851"/>
          <a:stretch>
            <a:fillRect/>
          </a:stretch>
        </p:blipFill>
        <p:spPr bwMode="auto">
          <a:xfrm>
            <a:off x="214282" y="3799029"/>
            <a:ext cx="2286016" cy="2344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428736"/>
            <a:ext cx="2976562" cy="1985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527" y="2714620"/>
            <a:ext cx="4804927" cy="236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1221E-6 L 0.2441 2.8122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3284E-6 L 1.11111E-6 0.31476 " pathEditMode="relative" ptsTypes="A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68178E-6 L -0.2677 3.68178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9"/>
          <p:cNvGrpSpPr/>
          <p:nvPr/>
        </p:nvGrpSpPr>
        <p:grpSpPr>
          <a:xfrm>
            <a:off x="714348" y="4572008"/>
            <a:ext cx="2143140" cy="2143140"/>
            <a:chOff x="357158" y="1214422"/>
            <a:chExt cx="2214578" cy="2286016"/>
          </a:xfrm>
        </p:grpSpPr>
        <p:sp>
          <p:nvSpPr>
            <p:cNvPr id="63" name="TextBox 138"/>
            <p:cNvSpPr txBox="1"/>
            <p:nvPr/>
          </p:nvSpPr>
          <p:spPr>
            <a:xfrm>
              <a:off x="357158" y="1214422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Comunicação</a:t>
              </a:r>
              <a:endParaRPr lang="en-US" sz="2800" dirty="0"/>
            </a:p>
          </p:txBody>
        </p:sp>
        <p:pic>
          <p:nvPicPr>
            <p:cNvPr id="64" name="Picture 21" descr="C:\Documents and Settings\Camila Sá\Desktop\drill\2103_128x12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1785926"/>
              <a:ext cx="1714512" cy="1714512"/>
            </a:xfrm>
            <a:prstGeom prst="rect">
              <a:avLst/>
            </a:prstGeom>
            <a:noFill/>
          </p:spPr>
        </p:pic>
      </p:grpSp>
      <p:grpSp>
        <p:nvGrpSpPr>
          <p:cNvPr id="3" name="Group 143"/>
          <p:cNvGrpSpPr/>
          <p:nvPr/>
        </p:nvGrpSpPr>
        <p:grpSpPr>
          <a:xfrm>
            <a:off x="6215074" y="4500570"/>
            <a:ext cx="2714644" cy="2357430"/>
            <a:chOff x="928662" y="4357694"/>
            <a:chExt cx="2714644" cy="2357430"/>
          </a:xfrm>
        </p:grpSpPr>
        <p:pic>
          <p:nvPicPr>
            <p:cNvPr id="57" name="Picture 20" descr="C:\Documents and Settings\Camila Sá\Desktop\drill\portfoli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5089524"/>
              <a:ext cx="1625600" cy="1625600"/>
            </a:xfrm>
            <a:prstGeom prst="rect">
              <a:avLst/>
            </a:prstGeom>
            <a:noFill/>
          </p:spPr>
        </p:pic>
        <p:sp>
          <p:nvSpPr>
            <p:cNvPr id="58" name="TextBox 142"/>
            <p:cNvSpPr txBox="1"/>
            <p:nvPr/>
          </p:nvSpPr>
          <p:spPr>
            <a:xfrm>
              <a:off x="928662" y="4357694"/>
              <a:ext cx="2714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Perfil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Empresa</a:t>
              </a:r>
              <a:endParaRPr lang="en-US" sz="2800" dirty="0"/>
            </a:p>
          </p:txBody>
        </p:sp>
      </p:grpSp>
      <p:sp>
        <p:nvSpPr>
          <p:cNvPr id="5" name="Rounded Rectangle 27"/>
          <p:cNvSpPr/>
          <p:nvPr/>
        </p:nvSpPr>
        <p:spPr>
          <a:xfrm>
            <a:off x="7143768" y="3786190"/>
            <a:ext cx="1214446" cy="714380"/>
          </a:xfrm>
          <a:prstGeom prst="roundRect">
            <a:avLst/>
          </a:prstGeom>
          <a:solidFill>
            <a:srgbClr val="A01D2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Sistema de Recomendação</a:t>
            </a:r>
            <a:endParaRPr lang="pt-BR" sz="1200" dirty="0"/>
          </a:p>
        </p:txBody>
      </p:sp>
      <p:sp>
        <p:nvSpPr>
          <p:cNvPr id="6" name="Rounded Rectangle 28"/>
          <p:cNvSpPr/>
          <p:nvPr/>
        </p:nvSpPr>
        <p:spPr>
          <a:xfrm>
            <a:off x="4929190" y="6000768"/>
            <a:ext cx="1214446" cy="714380"/>
          </a:xfrm>
          <a:prstGeom prst="roundRect">
            <a:avLst/>
          </a:prstGeom>
          <a:solidFill>
            <a:srgbClr val="A01D2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Selecionar e Contratar</a:t>
            </a:r>
            <a:br>
              <a:rPr lang="pt-BR" sz="1200" dirty="0" smtClean="0"/>
            </a:br>
            <a:r>
              <a:rPr lang="pt-BR" sz="1200" dirty="0" smtClean="0"/>
              <a:t>Prestadoras</a:t>
            </a:r>
          </a:p>
        </p:txBody>
      </p:sp>
      <p:sp>
        <p:nvSpPr>
          <p:cNvPr id="7" name="Rounded Rectangle 30"/>
          <p:cNvSpPr/>
          <p:nvPr/>
        </p:nvSpPr>
        <p:spPr>
          <a:xfrm>
            <a:off x="3857620" y="428604"/>
            <a:ext cx="1214446" cy="714380"/>
          </a:xfrm>
          <a:prstGeom prst="roundRect">
            <a:avLst/>
          </a:prstGeom>
          <a:solidFill>
            <a:srgbClr val="A01D2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Criar Evento</a:t>
            </a:r>
            <a:endParaRPr lang="pt-BR" sz="1200" dirty="0"/>
          </a:p>
        </p:txBody>
      </p:sp>
      <p:sp>
        <p:nvSpPr>
          <p:cNvPr id="8" name="Rounded Rectangle 33"/>
          <p:cNvSpPr/>
          <p:nvPr/>
        </p:nvSpPr>
        <p:spPr>
          <a:xfrm>
            <a:off x="2786050" y="6000768"/>
            <a:ext cx="1214446" cy="714380"/>
          </a:xfrm>
          <a:prstGeom prst="roundRect">
            <a:avLst/>
          </a:prstGeom>
          <a:solidFill>
            <a:srgbClr val="A01D2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Sistema de Rankeamento</a:t>
            </a:r>
            <a:endParaRPr lang="pt-BR" sz="1200" dirty="0"/>
          </a:p>
        </p:txBody>
      </p:sp>
      <p:sp>
        <p:nvSpPr>
          <p:cNvPr id="9" name="Rounded Rectangle 92"/>
          <p:cNvSpPr/>
          <p:nvPr/>
        </p:nvSpPr>
        <p:spPr>
          <a:xfrm>
            <a:off x="714348" y="3786190"/>
            <a:ext cx="1214446" cy="714380"/>
          </a:xfrm>
          <a:prstGeom prst="roundRect">
            <a:avLst/>
          </a:prstGeom>
          <a:solidFill>
            <a:srgbClr val="A01D2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Perfil Externo do Evento</a:t>
            </a:r>
            <a:endParaRPr lang="pt-BR" sz="1200" dirty="0"/>
          </a:p>
        </p:txBody>
      </p:sp>
      <p:sp>
        <p:nvSpPr>
          <p:cNvPr id="10" name="Rounded Rectangle 93"/>
          <p:cNvSpPr/>
          <p:nvPr/>
        </p:nvSpPr>
        <p:spPr>
          <a:xfrm>
            <a:off x="857224" y="2143116"/>
            <a:ext cx="1214446" cy="714380"/>
          </a:xfrm>
          <a:prstGeom prst="roundRect">
            <a:avLst/>
          </a:prstGeom>
          <a:solidFill>
            <a:srgbClr val="A01D2D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Buscar Prestadoras  e Eventos</a:t>
            </a:r>
            <a:endParaRPr lang="pt-BR" sz="1200" dirty="0"/>
          </a:p>
        </p:txBody>
      </p:sp>
      <p:sp>
        <p:nvSpPr>
          <p:cNvPr id="11" name="Rounded Rectangle 95"/>
          <p:cNvSpPr/>
          <p:nvPr/>
        </p:nvSpPr>
        <p:spPr>
          <a:xfrm>
            <a:off x="1285852" y="5214950"/>
            <a:ext cx="1214446" cy="714380"/>
          </a:xfrm>
          <a:prstGeom prst="roundRect">
            <a:avLst/>
          </a:prstGeom>
          <a:solidFill>
            <a:srgbClr val="A01D2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Comunicação</a:t>
            </a:r>
            <a:endParaRPr lang="pt-BR" sz="1200" dirty="0"/>
          </a:p>
        </p:txBody>
      </p:sp>
      <p:sp>
        <p:nvSpPr>
          <p:cNvPr id="12" name="Rounded Rectangle 98"/>
          <p:cNvSpPr/>
          <p:nvPr/>
        </p:nvSpPr>
        <p:spPr>
          <a:xfrm>
            <a:off x="6500826" y="5286388"/>
            <a:ext cx="1214446" cy="714380"/>
          </a:xfrm>
          <a:prstGeom prst="roundRect">
            <a:avLst/>
          </a:prstGeom>
          <a:solidFill>
            <a:srgbClr val="A01D2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Perfil da Empresa</a:t>
            </a:r>
            <a:endParaRPr lang="pt-BR" sz="1200" dirty="0"/>
          </a:p>
        </p:txBody>
      </p:sp>
      <p:grpSp>
        <p:nvGrpSpPr>
          <p:cNvPr id="13" name="Group 109"/>
          <p:cNvGrpSpPr/>
          <p:nvPr/>
        </p:nvGrpSpPr>
        <p:grpSpPr>
          <a:xfrm>
            <a:off x="3500430" y="0"/>
            <a:ext cx="2000264" cy="2500330"/>
            <a:chOff x="3428992" y="0"/>
            <a:chExt cx="2000264" cy="2500330"/>
          </a:xfrm>
        </p:grpSpPr>
        <p:sp>
          <p:nvSpPr>
            <p:cNvPr id="14" name="Vertical Scroll 100"/>
            <p:cNvSpPr/>
            <p:nvPr/>
          </p:nvSpPr>
          <p:spPr>
            <a:xfrm>
              <a:off x="3643306" y="1000108"/>
              <a:ext cx="1500198" cy="1500222"/>
            </a:xfrm>
            <a:prstGeom prst="verticalScroll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 err="1" smtClean="0"/>
                <a:t>Casamento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======</a:t>
              </a:r>
            </a:p>
            <a:p>
              <a:pPr algn="ctr"/>
              <a:r>
                <a:rPr lang="pt-BR" sz="1600" dirty="0" smtClean="0"/>
                <a:t>======</a:t>
              </a:r>
            </a:p>
            <a:p>
              <a:pPr algn="ctr"/>
              <a:r>
                <a:rPr lang="pt-BR" sz="1600" dirty="0" smtClean="0"/>
                <a:t>======</a:t>
              </a:r>
            </a:p>
            <a:p>
              <a:pPr algn="ctr"/>
              <a:r>
                <a:rPr lang="pt-BR" sz="1600" dirty="0" smtClean="0"/>
                <a:t>======</a:t>
              </a:r>
              <a:endParaRPr lang="pt-BR" sz="1600" dirty="0"/>
            </a:p>
          </p:txBody>
        </p:sp>
        <p:pic>
          <p:nvPicPr>
            <p:cNvPr id="15" name="Picture 8" descr="C:\Users\Reynaldo\AppData\Local\Microsoft\Windows\Temporary Internet Files\Content.IE5\GN81BPGK\MCj043488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4876" y="1142984"/>
              <a:ext cx="642640" cy="642640"/>
            </a:xfrm>
            <a:prstGeom prst="rect">
              <a:avLst/>
            </a:prstGeom>
            <a:noFill/>
          </p:spPr>
        </p:pic>
        <p:pic>
          <p:nvPicPr>
            <p:cNvPr id="16" name="Picture 5" descr="C:\Users\Reynaldo\AppData\Local\Microsoft\Windows\Temporary Internet Files\Content.IE5\GN81BPGK\MCj0434896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7686" y="500042"/>
              <a:ext cx="642942" cy="642942"/>
            </a:xfrm>
            <a:prstGeom prst="rect">
              <a:avLst/>
            </a:prstGeom>
            <a:noFill/>
          </p:spPr>
        </p:pic>
        <p:pic>
          <p:nvPicPr>
            <p:cNvPr id="17" name="Picture 6" descr="C:\Users\Reynaldo\AppData\Local\Microsoft\Windows\Temporary Internet Files\Content.IE5\9UXPO3FO\MCj04348950000[1]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500042"/>
              <a:ext cx="642942" cy="642942"/>
            </a:xfrm>
            <a:prstGeom prst="rect">
              <a:avLst/>
            </a:prstGeom>
            <a:noFill/>
          </p:spPr>
        </p:pic>
        <p:sp>
          <p:nvSpPr>
            <p:cNvPr id="18" name="TextBox 108"/>
            <p:cNvSpPr txBox="1"/>
            <p:nvPr/>
          </p:nvSpPr>
          <p:spPr>
            <a:xfrm>
              <a:off x="3428992" y="0"/>
              <a:ext cx="2000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Criar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Evento</a:t>
              </a:r>
              <a:endParaRPr lang="en-US" sz="2800" dirty="0"/>
            </a:p>
          </p:txBody>
        </p:sp>
      </p:grpSp>
      <p:grpSp>
        <p:nvGrpSpPr>
          <p:cNvPr id="19" name="Group 110"/>
          <p:cNvGrpSpPr/>
          <p:nvPr/>
        </p:nvGrpSpPr>
        <p:grpSpPr>
          <a:xfrm>
            <a:off x="4429124" y="214290"/>
            <a:ext cx="4454882" cy="1736537"/>
            <a:chOff x="4286248" y="214266"/>
            <a:chExt cx="4454882" cy="1736537"/>
          </a:xfrm>
        </p:grpSpPr>
        <p:pic>
          <p:nvPicPr>
            <p:cNvPr id="20" name="Picture 4" descr="E:\lightbox\calend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29454" y="642918"/>
              <a:ext cx="909251" cy="918873"/>
            </a:xfrm>
            <a:prstGeom prst="rect">
              <a:avLst/>
            </a:prstGeom>
            <a:noFill/>
          </p:spPr>
        </p:pic>
        <p:pic>
          <p:nvPicPr>
            <p:cNvPr id="21" name="Picture 5" descr="E:\lightbox\calc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8148" y="571480"/>
              <a:ext cx="882982" cy="927281"/>
            </a:xfrm>
            <a:prstGeom prst="rect">
              <a:avLst/>
            </a:prstGeom>
            <a:noFill/>
          </p:spPr>
        </p:pic>
        <p:pic>
          <p:nvPicPr>
            <p:cNvPr id="22" name="Picture 6" descr="E:\lightbox\book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72132" y="714356"/>
              <a:ext cx="899816" cy="906633"/>
            </a:xfrm>
            <a:prstGeom prst="rect">
              <a:avLst/>
            </a:prstGeom>
            <a:noFill/>
          </p:spPr>
        </p:pic>
        <p:pic>
          <p:nvPicPr>
            <p:cNvPr id="23" name="Picture 8" descr="E:\lightbox\51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20560603">
              <a:off x="4524906" y="809161"/>
              <a:ext cx="752243" cy="757942"/>
            </a:xfrm>
            <a:prstGeom prst="rect">
              <a:avLst/>
            </a:prstGeom>
            <a:noFill/>
          </p:spPr>
        </p:pic>
        <p:sp>
          <p:nvSpPr>
            <p:cNvPr id="24" name="TextBox 18"/>
            <p:cNvSpPr txBox="1"/>
            <p:nvPr/>
          </p:nvSpPr>
          <p:spPr>
            <a:xfrm>
              <a:off x="4286248" y="1643026"/>
              <a:ext cx="1091337" cy="26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i="1" dirty="0" smtClean="0"/>
                <a:t>Lista de To Dos</a:t>
              </a:r>
              <a:endParaRPr lang="pt-BR" sz="1400" i="1" dirty="0"/>
            </a:p>
          </p:txBody>
        </p:sp>
        <p:sp>
          <p:nvSpPr>
            <p:cNvPr id="25" name="TextBox 19"/>
            <p:cNvSpPr txBox="1"/>
            <p:nvPr/>
          </p:nvSpPr>
          <p:spPr>
            <a:xfrm>
              <a:off x="5429256" y="1643026"/>
              <a:ext cx="1405279" cy="26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i="1" dirty="0" smtClean="0"/>
                <a:t>Lista de Convidados</a:t>
              </a:r>
              <a:endParaRPr lang="pt-BR" sz="1400" i="1" dirty="0"/>
            </a:p>
          </p:txBody>
        </p:sp>
        <p:sp>
          <p:nvSpPr>
            <p:cNvPr id="26" name="TextBox 20"/>
            <p:cNvSpPr txBox="1"/>
            <p:nvPr/>
          </p:nvSpPr>
          <p:spPr>
            <a:xfrm>
              <a:off x="7000892" y="1643026"/>
              <a:ext cx="843880" cy="26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i="1" dirty="0" smtClean="0"/>
                <a:t>Calendário</a:t>
              </a:r>
              <a:endParaRPr lang="pt-BR" sz="1400" i="1" dirty="0"/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8001024" y="1643026"/>
              <a:ext cx="6806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i="1" dirty="0" smtClean="0"/>
                <a:t>Gastos</a:t>
              </a:r>
              <a:endParaRPr lang="pt-BR" sz="1400" i="1" dirty="0"/>
            </a:p>
          </p:txBody>
        </p:sp>
        <p:sp>
          <p:nvSpPr>
            <p:cNvPr id="28" name="TextBox 24"/>
            <p:cNvSpPr txBox="1"/>
            <p:nvPr/>
          </p:nvSpPr>
          <p:spPr>
            <a:xfrm>
              <a:off x="5286380" y="214266"/>
              <a:ext cx="2500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Gerenciar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Festa</a:t>
              </a:r>
              <a:endParaRPr lang="en-US" sz="2800" dirty="0"/>
            </a:p>
          </p:txBody>
        </p:sp>
      </p:grpSp>
      <p:grpSp>
        <p:nvGrpSpPr>
          <p:cNvPr id="29" name="Group 159"/>
          <p:cNvGrpSpPr/>
          <p:nvPr/>
        </p:nvGrpSpPr>
        <p:grpSpPr>
          <a:xfrm>
            <a:off x="1928794" y="0"/>
            <a:ext cx="1142995" cy="2045524"/>
            <a:chOff x="2214546" y="0"/>
            <a:chExt cx="1142995" cy="2045524"/>
          </a:xfrm>
        </p:grpSpPr>
        <p:sp>
          <p:nvSpPr>
            <p:cNvPr id="66" name="Oval 158"/>
            <p:cNvSpPr/>
            <p:nvPr/>
          </p:nvSpPr>
          <p:spPr>
            <a:xfrm>
              <a:off x="2428860" y="714356"/>
              <a:ext cx="714380" cy="7143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135"/>
            <p:cNvGrpSpPr/>
            <p:nvPr/>
          </p:nvGrpSpPr>
          <p:grpSpPr>
            <a:xfrm>
              <a:off x="2214546" y="0"/>
              <a:ext cx="1142995" cy="2045524"/>
              <a:chOff x="1714480" y="142852"/>
              <a:chExt cx="1142995" cy="2045524"/>
            </a:xfrm>
          </p:grpSpPr>
          <p:sp>
            <p:nvSpPr>
              <p:cNvPr id="68" name="TextBox 116"/>
              <p:cNvSpPr txBox="1"/>
              <p:nvPr/>
            </p:nvSpPr>
            <p:spPr>
              <a:xfrm>
                <a:off x="1785918" y="142852"/>
                <a:ext cx="10001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/>
                  <a:t>Dicas</a:t>
                </a:r>
                <a:endParaRPr lang="en-US" sz="2800"/>
              </a:p>
            </p:txBody>
          </p:sp>
          <p:pic>
            <p:nvPicPr>
              <p:cNvPr id="69" name="Picture 18" descr="C:\Documents and Settings\Camila Sá\Desktop\drill\lampada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14480" y="642918"/>
                <a:ext cx="1142995" cy="154545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0" name="Rounded Rectangle 94"/>
          <p:cNvSpPr/>
          <p:nvPr/>
        </p:nvSpPr>
        <p:spPr>
          <a:xfrm>
            <a:off x="1785918" y="857232"/>
            <a:ext cx="1214446" cy="714380"/>
          </a:xfrm>
          <a:prstGeom prst="roundRect">
            <a:avLst/>
          </a:prstGeom>
          <a:solidFill>
            <a:srgbClr val="A01D2D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smtClean="0"/>
              <a:t>Dicas </a:t>
            </a:r>
            <a:endParaRPr lang="pt-BR" sz="1200" dirty="0"/>
          </a:p>
        </p:txBody>
      </p:sp>
      <p:sp>
        <p:nvSpPr>
          <p:cNvPr id="71" name="Rounded Rectangle 11"/>
          <p:cNvSpPr/>
          <p:nvPr/>
        </p:nvSpPr>
        <p:spPr>
          <a:xfrm>
            <a:off x="6000760" y="857232"/>
            <a:ext cx="1214446" cy="714380"/>
          </a:xfrm>
          <a:prstGeom prst="roundRect">
            <a:avLst/>
          </a:prstGeom>
          <a:solidFill>
            <a:srgbClr val="A01D2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Gerenciar Festa</a:t>
            </a:r>
            <a:endParaRPr lang="pt-BR" sz="1200" dirty="0"/>
          </a:p>
        </p:txBody>
      </p:sp>
      <p:sp>
        <p:nvSpPr>
          <p:cNvPr id="72" name="Rounded Rectangle 29"/>
          <p:cNvSpPr/>
          <p:nvPr/>
        </p:nvSpPr>
        <p:spPr>
          <a:xfrm>
            <a:off x="6858016" y="2143116"/>
            <a:ext cx="1214446" cy="714380"/>
          </a:xfrm>
          <a:prstGeom prst="roundRect">
            <a:avLst/>
          </a:prstGeom>
          <a:solidFill>
            <a:srgbClr val="A01D2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Convidar Colaboradores</a:t>
            </a:r>
            <a:endParaRPr lang="pt-BR" sz="1200" dirty="0"/>
          </a:p>
        </p:txBody>
      </p:sp>
      <p:grpSp>
        <p:nvGrpSpPr>
          <p:cNvPr id="37" name="Group 157"/>
          <p:cNvGrpSpPr/>
          <p:nvPr/>
        </p:nvGrpSpPr>
        <p:grpSpPr>
          <a:xfrm>
            <a:off x="5429224" y="1500174"/>
            <a:ext cx="3714776" cy="2505086"/>
            <a:chOff x="5429224" y="857232"/>
            <a:chExt cx="3714776" cy="2505086"/>
          </a:xfrm>
        </p:grpSpPr>
        <p:sp>
          <p:nvSpPr>
            <p:cNvPr id="30" name="TextBox 71"/>
            <p:cNvSpPr txBox="1"/>
            <p:nvPr/>
          </p:nvSpPr>
          <p:spPr>
            <a:xfrm>
              <a:off x="5429224" y="857232"/>
              <a:ext cx="371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Convidar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Colaboradores</a:t>
              </a:r>
              <a:endParaRPr lang="en-US" sz="2800" dirty="0"/>
            </a:p>
          </p:txBody>
        </p:sp>
        <p:grpSp>
          <p:nvGrpSpPr>
            <p:cNvPr id="38" name="Group 132"/>
            <p:cNvGrpSpPr/>
            <p:nvPr/>
          </p:nvGrpSpPr>
          <p:grpSpPr>
            <a:xfrm>
              <a:off x="6429356" y="1428736"/>
              <a:ext cx="1785982" cy="1933582"/>
              <a:chOff x="10287008" y="285728"/>
              <a:chExt cx="1785982" cy="1933582"/>
            </a:xfrm>
          </p:grpSpPr>
          <p:sp>
            <p:nvSpPr>
              <p:cNvPr id="32" name="Vertical Scroll 127"/>
              <p:cNvSpPr/>
              <p:nvPr/>
            </p:nvSpPr>
            <p:spPr>
              <a:xfrm>
                <a:off x="10287008" y="285728"/>
                <a:ext cx="1500198" cy="1643074"/>
              </a:xfrm>
              <a:prstGeom prst="verticalScroll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 err="1" smtClean="0"/>
                  <a:t>Formatura</a:t>
                </a:r>
                <a:endParaRPr lang="pt-BR" sz="1600" dirty="0" smtClean="0"/>
              </a:p>
              <a:p>
                <a:pPr algn="ctr"/>
                <a:r>
                  <a:rPr lang="pt-BR" sz="1600" dirty="0" smtClean="0"/>
                  <a:t>======</a:t>
                </a:r>
              </a:p>
              <a:p>
                <a:pPr algn="ctr"/>
                <a:r>
                  <a:rPr lang="pt-BR" sz="1600" dirty="0" smtClean="0"/>
                  <a:t>======</a:t>
                </a:r>
              </a:p>
              <a:p>
                <a:pPr algn="ctr"/>
                <a:r>
                  <a:rPr lang="pt-BR" sz="1600" dirty="0" smtClean="0"/>
                  <a:t>======</a:t>
                </a:r>
              </a:p>
              <a:p>
                <a:pPr algn="ctr"/>
                <a:r>
                  <a:rPr lang="pt-BR" sz="1600" dirty="0" smtClean="0"/>
                  <a:t>======</a:t>
                </a:r>
                <a:endParaRPr lang="pt-BR" sz="1600" dirty="0"/>
              </a:p>
            </p:txBody>
          </p:sp>
          <p:pic>
            <p:nvPicPr>
              <p:cNvPr id="33" name="Picture 11" descr="C:\Users\Reynaldo\AppData\Local\Microsoft\Windows\Temporary Internet Files\Content.IE5\9UXPO3FO\MCj04326230000[1]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1501486" y="1142984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34" name="Picture 13" descr="C:\Users\Reynaldo\AppData\Local\Microsoft\Windows\Temporary Internet Files\Content.IE5\9UXPO3FO\MCj04326220000[1]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1501486" y="1643050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35" name="Picture 15" descr="C:\Users\Reynaldo\AppData\Local\Microsoft\Windows\Temporary Internet Files\Content.IE5\GN81BPGK\MCj04326210000[1]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flipH="1">
                <a:off x="10287040" y="1071546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C:\Users\Reynaldo\AppData\Local\Microsoft\Windows\Temporary Internet Files\Content.IE5\TGSIFC45\MCj0432626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flipH="1">
                <a:off x="10287040" y="1643050"/>
                <a:ext cx="576260" cy="5762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3" name="Group 73"/>
          <p:cNvGrpSpPr/>
          <p:nvPr/>
        </p:nvGrpSpPr>
        <p:grpSpPr>
          <a:xfrm>
            <a:off x="3286116" y="4357694"/>
            <a:ext cx="4214842" cy="2500306"/>
            <a:chOff x="2928926" y="4152912"/>
            <a:chExt cx="4214842" cy="2500306"/>
          </a:xfrm>
        </p:grpSpPr>
        <p:sp>
          <p:nvSpPr>
            <p:cNvPr id="43" name="TextBox 75"/>
            <p:cNvSpPr txBox="1"/>
            <p:nvPr/>
          </p:nvSpPr>
          <p:spPr>
            <a:xfrm>
              <a:off x="2928926" y="4152912"/>
              <a:ext cx="42148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Selecionar</a:t>
              </a:r>
              <a:r>
                <a:rPr lang="en-US" sz="2800" dirty="0" smtClean="0"/>
                <a:t> </a:t>
              </a:r>
              <a:r>
                <a:rPr lang="en-US" sz="2800" smtClean="0"/>
                <a:t>e Contratar </a:t>
              </a:r>
              <a:r>
                <a:rPr lang="en-US" sz="2800" dirty="0" err="1" smtClean="0"/>
                <a:t>Prestadores</a:t>
              </a:r>
              <a:endParaRPr lang="en-US" sz="2800" dirty="0"/>
            </a:p>
          </p:txBody>
        </p:sp>
        <p:pic>
          <p:nvPicPr>
            <p:cNvPr id="44" name="Picture 3" descr="E:\lightbox\user-256.png"/>
            <p:cNvPicPr>
              <a:picLocks noChangeAspect="1" noChangeArrowheads="1"/>
            </p:cNvPicPr>
            <p:nvPr/>
          </p:nvPicPr>
          <p:blipFill>
            <a:blip r:embed="rId17"/>
            <a:stretch>
              <a:fillRect/>
            </a:stretch>
          </p:blipFill>
          <p:spPr bwMode="auto">
            <a:xfrm>
              <a:off x="4286248" y="5081558"/>
              <a:ext cx="1571660" cy="15716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" name="Group 113"/>
          <p:cNvGrpSpPr/>
          <p:nvPr/>
        </p:nvGrpSpPr>
        <p:grpSpPr>
          <a:xfrm>
            <a:off x="1928794" y="4071942"/>
            <a:ext cx="3857652" cy="2786058"/>
            <a:chOff x="3714744" y="4143380"/>
            <a:chExt cx="4071966" cy="2714620"/>
          </a:xfrm>
        </p:grpSpPr>
        <p:pic>
          <p:nvPicPr>
            <p:cNvPr id="46" name="Picture 10" descr="C:\Documents and Settings\Camila Sá\Local Settings\Temporary Internet Files\Content.IE5\W9E3WH2N\MCj04319470000[1].wmf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714876" y="5076825"/>
              <a:ext cx="2073276" cy="1781175"/>
            </a:xfrm>
            <a:prstGeom prst="rect">
              <a:avLst/>
            </a:prstGeom>
            <a:noFill/>
          </p:spPr>
        </p:pic>
        <p:sp>
          <p:nvSpPr>
            <p:cNvPr id="47" name="5-Point Star 80"/>
            <p:cNvSpPr/>
            <p:nvPr/>
          </p:nvSpPr>
          <p:spPr>
            <a:xfrm>
              <a:off x="4428904" y="5372340"/>
              <a:ext cx="285752" cy="285752"/>
            </a:xfrm>
            <a:prstGeom prst="star5">
              <a:avLst/>
            </a:prstGeom>
            <a:solidFill>
              <a:srgbClr val="FFFF78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5-Point Star 81"/>
            <p:cNvSpPr/>
            <p:nvPr/>
          </p:nvSpPr>
          <p:spPr>
            <a:xfrm>
              <a:off x="4428904" y="5729530"/>
              <a:ext cx="285752" cy="285752"/>
            </a:xfrm>
            <a:prstGeom prst="star5">
              <a:avLst/>
            </a:prstGeom>
            <a:solidFill>
              <a:srgbClr val="FFFF78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5-Point Star 82"/>
            <p:cNvSpPr/>
            <p:nvPr/>
          </p:nvSpPr>
          <p:spPr>
            <a:xfrm>
              <a:off x="4428904" y="6022034"/>
              <a:ext cx="285752" cy="2857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78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5-Point Star 83"/>
            <p:cNvSpPr/>
            <p:nvPr/>
          </p:nvSpPr>
          <p:spPr>
            <a:xfrm>
              <a:off x="4428904" y="6357958"/>
              <a:ext cx="285752" cy="285752"/>
            </a:xfrm>
            <a:prstGeom prst="star5">
              <a:avLst/>
            </a:prstGeom>
            <a:solidFill>
              <a:srgbClr val="FFFF78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5-Point Star 84"/>
            <p:cNvSpPr/>
            <p:nvPr/>
          </p:nvSpPr>
          <p:spPr>
            <a:xfrm>
              <a:off x="4214810" y="4786322"/>
              <a:ext cx="714160" cy="657456"/>
            </a:xfrm>
            <a:prstGeom prst="star5">
              <a:avLst/>
            </a:prstGeom>
            <a:solidFill>
              <a:srgbClr val="FFFF78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TextBox 89"/>
            <p:cNvSpPr txBox="1"/>
            <p:nvPr/>
          </p:nvSpPr>
          <p:spPr>
            <a:xfrm>
              <a:off x="3714744" y="4143380"/>
              <a:ext cx="4071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Sistema</a:t>
              </a:r>
              <a:r>
                <a:rPr lang="en-US" sz="2800" dirty="0" smtClean="0"/>
                <a:t> de </a:t>
              </a:r>
              <a:r>
                <a:rPr lang="en-US" sz="2800" dirty="0" err="1" smtClean="0"/>
                <a:t>Rankeamento</a:t>
              </a:r>
              <a:endParaRPr lang="en-US" sz="2800" dirty="0"/>
            </a:p>
          </p:txBody>
        </p:sp>
      </p:grpSp>
      <p:grpSp>
        <p:nvGrpSpPr>
          <p:cNvPr id="59" name="Group 137"/>
          <p:cNvGrpSpPr/>
          <p:nvPr/>
        </p:nvGrpSpPr>
        <p:grpSpPr>
          <a:xfrm>
            <a:off x="-285784" y="2928934"/>
            <a:ext cx="2643206" cy="2476517"/>
            <a:chOff x="285720" y="2357430"/>
            <a:chExt cx="2643206" cy="2476517"/>
          </a:xfrm>
        </p:grpSpPr>
        <p:pic>
          <p:nvPicPr>
            <p:cNvPr id="60" name="Picture 114" descr="24.jpg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5720" y="3071810"/>
              <a:ext cx="2643206" cy="1762137"/>
            </a:xfrm>
            <a:prstGeom prst="rect">
              <a:avLst/>
            </a:prstGeom>
          </p:spPr>
        </p:pic>
        <p:sp>
          <p:nvSpPr>
            <p:cNvPr id="61" name="TextBox 136"/>
            <p:cNvSpPr txBox="1"/>
            <p:nvPr/>
          </p:nvSpPr>
          <p:spPr>
            <a:xfrm>
              <a:off x="571472" y="2357430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Perfil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Externo</a:t>
              </a:r>
              <a:r>
                <a:rPr lang="en-US" sz="2800" dirty="0" smtClean="0"/>
                <a:t> do </a:t>
              </a:r>
              <a:r>
                <a:rPr lang="en-US" sz="2800" dirty="0" err="1" smtClean="0"/>
                <a:t>Evento</a:t>
              </a:r>
              <a:endParaRPr lang="en-US" sz="2800" dirty="0"/>
            </a:p>
          </p:txBody>
        </p:sp>
      </p:grpSp>
      <p:grpSp>
        <p:nvGrpSpPr>
          <p:cNvPr id="62" name="Group 123"/>
          <p:cNvGrpSpPr/>
          <p:nvPr/>
        </p:nvGrpSpPr>
        <p:grpSpPr>
          <a:xfrm>
            <a:off x="0" y="1500174"/>
            <a:ext cx="3143272" cy="2147894"/>
            <a:chOff x="2000232" y="5143512"/>
            <a:chExt cx="3143272" cy="2147894"/>
          </a:xfrm>
        </p:grpSpPr>
        <p:pic>
          <p:nvPicPr>
            <p:cNvPr id="54" name="Picture 16" descr="C:\Documents and Settings\Camila Sá\Desktop\drill\lupa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66" y="5929330"/>
              <a:ext cx="1362076" cy="1362076"/>
            </a:xfrm>
            <a:prstGeom prst="rect">
              <a:avLst/>
            </a:prstGeom>
            <a:noFill/>
          </p:spPr>
        </p:pic>
        <p:sp>
          <p:nvSpPr>
            <p:cNvPr id="55" name="TextBox 122"/>
            <p:cNvSpPr txBox="1"/>
            <p:nvPr/>
          </p:nvSpPr>
          <p:spPr>
            <a:xfrm>
              <a:off x="2000232" y="5143512"/>
              <a:ext cx="31432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Buscar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Prestadores</a:t>
              </a:r>
              <a:r>
                <a:rPr lang="en-US" sz="2800" dirty="0" smtClean="0"/>
                <a:t> </a:t>
              </a:r>
            </a:p>
            <a:p>
              <a:r>
                <a:rPr lang="en-US" sz="2800" dirty="0" smtClean="0"/>
                <a:t>        e </a:t>
              </a:r>
              <a:r>
                <a:rPr lang="en-US" sz="2800" dirty="0" err="1" smtClean="0"/>
                <a:t>Eventos</a:t>
              </a:r>
              <a:endParaRPr lang="en-US" sz="2800" dirty="0"/>
            </a:p>
          </p:txBody>
        </p:sp>
      </p:grpSp>
      <p:grpSp>
        <p:nvGrpSpPr>
          <p:cNvPr id="42" name="Group 156"/>
          <p:cNvGrpSpPr/>
          <p:nvPr/>
        </p:nvGrpSpPr>
        <p:grpSpPr>
          <a:xfrm>
            <a:off x="5500694" y="2786058"/>
            <a:ext cx="4214906" cy="2811085"/>
            <a:chOff x="5305544" y="1962420"/>
            <a:chExt cx="4440633" cy="3307159"/>
          </a:xfrm>
        </p:grpSpPr>
        <p:grpSp>
          <p:nvGrpSpPr>
            <p:cNvPr id="45" name="Group 152"/>
            <p:cNvGrpSpPr/>
            <p:nvPr/>
          </p:nvGrpSpPr>
          <p:grpSpPr>
            <a:xfrm>
              <a:off x="6120614" y="3055001"/>
              <a:ext cx="2571768" cy="2214578"/>
              <a:chOff x="534640" y="1311097"/>
              <a:chExt cx="4176713" cy="3700463"/>
            </a:xfrm>
          </p:grpSpPr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4640" y="1311097"/>
                <a:ext cx="4176713" cy="3700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" name="Picture 6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47813" y="1701800"/>
                <a:ext cx="1058862" cy="172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9" name="TextBox 155"/>
            <p:cNvSpPr txBox="1"/>
            <p:nvPr/>
          </p:nvSpPr>
          <p:spPr>
            <a:xfrm>
              <a:off x="5305544" y="1962420"/>
              <a:ext cx="4440633" cy="1122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	</a:t>
              </a:r>
              <a:r>
                <a:rPr lang="en-US" sz="2800" dirty="0" err="1" smtClean="0"/>
                <a:t>Sistema</a:t>
              </a:r>
              <a:r>
                <a:rPr lang="en-US" sz="2800" dirty="0" smtClean="0"/>
                <a:t> de </a:t>
              </a:r>
            </a:p>
            <a:p>
              <a:r>
                <a:rPr lang="en-US" sz="2800" dirty="0" smtClean="0"/>
                <a:t>       </a:t>
              </a:r>
              <a:r>
                <a:rPr lang="en-US" sz="2800" dirty="0" err="1" smtClean="0"/>
                <a:t>Recomendações</a:t>
              </a:r>
              <a:endParaRPr lang="en-US" sz="280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836924"/>
            <a:ext cx="1428760" cy="13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7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7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7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Concorrentes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71472" y="1857364"/>
          <a:ext cx="8029604" cy="441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Teste</a:t>
            </a:r>
            <a:r>
              <a:rPr lang="en-US" dirty="0" smtClean="0"/>
              <a:t> de </a:t>
            </a:r>
            <a:r>
              <a:rPr lang="en-US" dirty="0" err="1" smtClean="0"/>
              <a:t>Usabilidade</a:t>
            </a:r>
            <a:endParaRPr lang="pt-BR" dirty="0"/>
          </a:p>
        </p:txBody>
      </p:sp>
      <p:pic>
        <p:nvPicPr>
          <p:cNvPr id="4" name="Content Placeholder 3" descr="DSC001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884238"/>
          </a:xfrm>
        </p:spPr>
        <p:txBody>
          <a:bodyPr/>
          <a:lstStyle/>
          <a:p>
            <a:pPr algn="l"/>
            <a:r>
              <a:rPr lang="pt-BR" dirty="0" smtClean="0"/>
              <a:t>Teste de </a:t>
            </a:r>
            <a:r>
              <a:rPr lang="pt-BR" sz="4000" dirty="0" smtClean="0"/>
              <a:t>Usabilidade</a:t>
            </a:r>
            <a:endParaRPr lang="pt-BR" dirty="0"/>
          </a:p>
        </p:txBody>
      </p:sp>
      <p:pic>
        <p:nvPicPr>
          <p:cNvPr id="7" name="dem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Demonstrando o </a:t>
            </a:r>
            <a:r>
              <a:rPr lang="pt-BR" dirty="0" err="1" smtClean="0"/>
              <a:t>Karua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Dúvidas?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b="13966"/>
          <a:stretch>
            <a:fillRect/>
          </a:stretch>
        </p:blipFill>
        <p:spPr bwMode="auto">
          <a:xfrm>
            <a:off x="1000100" y="1857364"/>
            <a:ext cx="6981825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pt-BR" smtClean="0"/>
              <a:t>Bruno Mihira</a:t>
            </a:r>
          </a:p>
          <a:p>
            <a:r>
              <a:rPr lang="pt-BR" smtClean="0"/>
              <a:t>Bruno Sampaio</a:t>
            </a:r>
          </a:p>
          <a:p>
            <a:r>
              <a:rPr lang="pt-BR" smtClean="0"/>
              <a:t>Camila Sá</a:t>
            </a:r>
          </a:p>
          <a:p>
            <a:r>
              <a:rPr lang="pt-BR" smtClean="0"/>
              <a:t>Caio McIntyre</a:t>
            </a:r>
          </a:p>
          <a:p>
            <a:r>
              <a:rPr lang="pt-BR" smtClean="0"/>
              <a:t>Diego Lima</a:t>
            </a:r>
          </a:p>
          <a:p>
            <a:r>
              <a:rPr lang="pt-BR" smtClean="0"/>
              <a:t>Eduardo Ferreira</a:t>
            </a:r>
          </a:p>
          <a:p>
            <a:r>
              <a:rPr lang="pt-BR" smtClean="0"/>
              <a:t>Emanuel Ferreira</a:t>
            </a:r>
          </a:p>
          <a:p>
            <a:r>
              <a:rPr lang="pt-BR" smtClean="0"/>
              <a:t>Gileno Alves</a:t>
            </a:r>
          </a:p>
          <a:p>
            <a:r>
              <a:rPr lang="pt-BR" smtClean="0"/>
              <a:t>Guilherme Carvalho</a:t>
            </a:r>
          </a:p>
          <a:p>
            <a:r>
              <a:rPr lang="pt-BR" smtClean="0"/>
              <a:t>Lailson Bandeira</a:t>
            </a:r>
          </a:p>
          <a:p>
            <a:r>
              <a:rPr lang="pt-BR" smtClean="0"/>
              <a:t>Rafael Arôxa</a:t>
            </a:r>
          </a:p>
          <a:p>
            <a:r>
              <a:rPr lang="pt-BR" smtClean="0"/>
              <a:t>Reynaldo Tibúrcio</a:t>
            </a:r>
          </a:p>
          <a:p>
            <a:r>
              <a:rPr lang="pt-BR" smtClean="0"/>
              <a:t>Sérgio Fontes </a:t>
            </a:r>
            <a:r>
              <a:rPr lang="pt-BR" sz="1800" smtClean="0"/>
              <a:t>(Designer)</a:t>
            </a:r>
          </a:p>
          <a:p>
            <a:r>
              <a:rPr lang="pt-BR" smtClean="0"/>
              <a:t>Ygor Rodrigues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mtClean="0">
                <a:latin typeface="Georgia" pitchFamily="18" charset="0"/>
              </a:rPr>
              <a:t>Todos  gostam de uma boa festa…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C:\Documents and Settings\efs\Desktop\fotos\24949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5889">
            <a:off x="1559423" y="1565700"/>
            <a:ext cx="6265736" cy="416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Documents and Settings\efs\Desktop\fotos\23868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3741">
            <a:off x="2058786" y="1747079"/>
            <a:ext cx="5447614" cy="4588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07895">
            <a:off x="1710637" y="1647173"/>
            <a:ext cx="5371656" cy="4864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" descr="C:\Documents and Settings\efs\Desktop\fotos\221782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571612"/>
            <a:ext cx="6165648" cy="4452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smtClean="0">
                <a:latin typeface="Georgia" pitchFamily="18" charset="0"/>
              </a:rPr>
              <a:t>É preciso organização...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efs\Desktop\fotos\23393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67705">
            <a:off x="2210078" y="1590574"/>
            <a:ext cx="3771929" cy="5025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Documents and Settings\efs\Desktop\fotos\24337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7423">
            <a:off x="1724119" y="1926343"/>
            <a:ext cx="6389998" cy="4249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Documents and Settings\efs\Desktop\fotos\237335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1" y="1643050"/>
            <a:ext cx="6379891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58" y="328612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all" dirty="0" smtClean="0">
                <a:solidFill>
                  <a:srgbClr val="A01D2D"/>
                </a:solidFill>
                <a:latin typeface="Georgia" pitchFamily="18" charset="0"/>
              </a:rPr>
              <a:t>Buffet</a:t>
            </a:r>
            <a:endParaRPr lang="en-US" sz="2000" cap="all" dirty="0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100" y="5572140"/>
            <a:ext cx="3576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Acessoria e Cerimonial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4143380"/>
            <a:ext cx="3562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Acessórios para Noivas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0694" y="2214554"/>
            <a:ext cx="2925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dirty="0" smtClean="0">
                <a:solidFill>
                  <a:srgbClr val="A01D2D"/>
                </a:solidFill>
                <a:latin typeface="Georgia" pitchFamily="18" charset="0"/>
              </a:rPr>
              <a:t>Aluguel de Carros</a:t>
            </a:r>
            <a:endParaRPr lang="en-US" sz="2000" cap="all" dirty="0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3357562"/>
            <a:ext cx="253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Anéis e Alianças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6248" y="1814444"/>
            <a:ext cx="2725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Bar e Bartenders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7818" y="3714752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Bebidas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4612" y="3714752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Bolos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0892" y="785794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Buquês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67194" y="785794"/>
            <a:ext cx="3562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Canudos de Formatura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3504" y="4572008"/>
            <a:ext cx="2832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Casas de Recepção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7422" y="1857364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Doces Finos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254" y="571480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dirty="0" smtClean="0">
                <a:solidFill>
                  <a:srgbClr val="A01D2D"/>
                </a:solidFill>
                <a:latin typeface="Georgia" pitchFamily="18" charset="0"/>
              </a:rPr>
              <a:t>Estética</a:t>
            </a:r>
            <a:endParaRPr lang="en-US" sz="2000" cap="all" dirty="0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4612" y="4671964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Filmagem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1934" y="4214818"/>
            <a:ext cx="1176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Flores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8596" y="5000636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Fotografia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0298" y="142852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Garçons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67495" y="6100724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dirty="0" smtClean="0">
                <a:solidFill>
                  <a:srgbClr val="A01D2D"/>
                </a:solidFill>
                <a:latin typeface="Georgia" pitchFamily="18" charset="0"/>
              </a:rPr>
              <a:t>Igrejas e Celebrantes</a:t>
            </a:r>
            <a:endParaRPr lang="en-US" sz="2000" cap="all" dirty="0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28860" y="2928934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Iluminação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8662" y="1285860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dirty="0" smtClean="0">
                <a:solidFill>
                  <a:srgbClr val="A01D2D"/>
                </a:solidFill>
                <a:latin typeface="Georgia" pitchFamily="18" charset="0"/>
              </a:rPr>
              <a:t>Jóias e Tiaras</a:t>
            </a:r>
            <a:endParaRPr lang="en-US" sz="2000" cap="all" dirty="0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071678"/>
            <a:ext cx="2448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Lembrancinhas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00984" y="5672096"/>
            <a:ext cx="2885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Lista de Presentes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4810" y="5000636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Manobrista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720" y="6029286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Música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86512" y="5243468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Noivinhos do bolo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51527" y="1357298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Seguranças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57422" y="6386476"/>
            <a:ext cx="3230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Toldos e Coberturas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4348" y="2571744"/>
            <a:ext cx="2901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Trajes Masculinos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00760" y="285728"/>
            <a:ext cx="2914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Vestidos de Noivas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00496" y="2428868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Convites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43504" y="2928934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Decoração 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15338" y="4786322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DJs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5497" y="3292618"/>
            <a:ext cx="1844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Doces e Salgados 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28055" y="4071942"/>
            <a:ext cx="3215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Cabelo e Maquiagem 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00826" y="1357298"/>
            <a:ext cx="2943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dirty="0" smtClean="0">
                <a:solidFill>
                  <a:srgbClr val="A01D2D"/>
                </a:solidFill>
                <a:latin typeface="Georgia" pitchFamily="18" charset="0"/>
              </a:rPr>
              <a:t>Vestidos de Festas </a:t>
            </a:r>
            <a:endParaRPr lang="en-US" sz="2000" cap="all" dirty="0">
              <a:solidFill>
                <a:srgbClr val="A01D2D"/>
              </a:solidFill>
              <a:latin typeface="Georgia" pitchFamily="18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597403" y="2844225"/>
            <a:ext cx="6332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632523"/>
                </a:solidFill>
                <a:latin typeface="Georgia" pitchFamily="18" charset="0"/>
              </a:rPr>
              <a:t>Só que para organizar uma festa...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86578" y="2643182"/>
            <a:ext cx="1968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all" smtClean="0">
                <a:solidFill>
                  <a:srgbClr val="A01D2D"/>
                </a:solidFill>
                <a:latin typeface="Georgia" pitchFamily="18" charset="0"/>
              </a:rPr>
              <a:t>Audiovisual</a:t>
            </a:r>
            <a:endParaRPr lang="en-US" sz="2000" cap="all">
              <a:solidFill>
                <a:srgbClr val="A01D2D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smtClean="0">
                <a:latin typeface="Georgia" pitchFamily="18" charset="0"/>
              </a:rPr>
              <a:t>E como buscar esses serviços?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efs\Desktop\fotos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9147">
            <a:off x="1745049" y="1638223"/>
            <a:ext cx="5663263" cy="4247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2545">
            <a:off x="2454871" y="2056715"/>
            <a:ext cx="5596219" cy="410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61475">
            <a:off x="3172019" y="1682534"/>
            <a:ext cx="3180203" cy="4784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5962">
            <a:off x="1680798" y="1822470"/>
            <a:ext cx="6058219" cy="4543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87910">
            <a:off x="1192460" y="1842406"/>
            <a:ext cx="6270199" cy="4180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pt-BR" smtClean="0">
                <a:latin typeface="Georgia" pitchFamily="18" charset="0"/>
              </a:rPr>
              <a:t>Como conseqüência...</a:t>
            </a:r>
            <a:endParaRPr lang="pt-BR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3607">
            <a:off x="3675441" y="1610455"/>
            <a:ext cx="3372069" cy="5063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5955" y="1714488"/>
            <a:ext cx="6113989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77631">
            <a:off x="1902569" y="1626098"/>
            <a:ext cx="4764552" cy="4528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7763">
            <a:off x="1595303" y="1941057"/>
            <a:ext cx="5940802" cy="3956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Georgia" pitchFamily="18" charset="0"/>
              </a:rPr>
              <a:t>Mas para os Prestadores de Serviços...</a:t>
            </a:r>
            <a:endParaRPr lang="pt-BR" sz="4000" dirty="0">
              <a:latin typeface="Georgia" pitchFamily="18" charset="0"/>
            </a:endParaRPr>
          </a:p>
        </p:txBody>
      </p:sp>
      <p:pic>
        <p:nvPicPr>
          <p:cNvPr id="4" name="Picture 2" descr="C:\Documents and Settings\Camila Sá\Desktop\drill\faltav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8683">
            <a:off x="2762098" y="1529797"/>
            <a:ext cx="3106085" cy="4718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 descr="C:\Documents and Settings\efs\Desktop\fotos\242839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714488"/>
            <a:ext cx="591112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Documents and Settings\efs\Desktop\fotos\241781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5536">
            <a:off x="3667677" y="1481147"/>
            <a:ext cx="3347627" cy="5016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51425">
            <a:off x="1559873" y="1568307"/>
            <a:ext cx="6383446" cy="4251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Georgia" pitchFamily="18" charset="0"/>
              </a:rPr>
              <a:t>Pesquisas com usuários</a:t>
            </a:r>
            <a:endParaRPr lang="pt-BR" dirty="0">
              <a:latin typeface="Georg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96905">
            <a:off x="1423740" y="1717691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11462"/>
          <a:stretch>
            <a:fillRect/>
          </a:stretch>
        </p:blipFill>
        <p:spPr bwMode="auto">
          <a:xfrm rot="503826">
            <a:off x="3192516" y="1669453"/>
            <a:ext cx="3653268" cy="48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0713">
            <a:off x="1383504" y="1934796"/>
            <a:ext cx="60960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26146">
            <a:off x="1571293" y="2059163"/>
            <a:ext cx="6096000" cy="4067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r="9616"/>
          <a:stretch>
            <a:fillRect/>
          </a:stretch>
        </p:blipFill>
        <p:spPr bwMode="auto">
          <a:xfrm rot="781799">
            <a:off x="2088788" y="1904494"/>
            <a:ext cx="5509820" cy="4067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 b="13924"/>
          <a:stretch>
            <a:fillRect/>
          </a:stretch>
        </p:blipFill>
        <p:spPr bwMode="auto">
          <a:xfrm rot="299176">
            <a:off x="1294089" y="2195147"/>
            <a:ext cx="6292039" cy="3751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Georgia" pitchFamily="18" charset="0"/>
              </a:rPr>
              <a:t>Pesquisas</a:t>
            </a:r>
            <a:r>
              <a:rPr lang="en-US" dirty="0" smtClean="0">
                <a:latin typeface="Georgia" pitchFamily="18" charset="0"/>
              </a:rPr>
              <a:t> com </a:t>
            </a:r>
            <a:r>
              <a:rPr lang="en-US" dirty="0" err="1" smtClean="0">
                <a:latin typeface="Georgia" pitchFamily="18" charset="0"/>
              </a:rPr>
              <a:t>prestadoras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b="9955"/>
          <a:stretch>
            <a:fillRect/>
          </a:stretch>
        </p:blipFill>
        <p:spPr bwMode="auto">
          <a:xfrm rot="644372">
            <a:off x="2841162" y="1643388"/>
            <a:ext cx="3517572" cy="4755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64680">
            <a:off x="1827205" y="2044066"/>
            <a:ext cx="5499107" cy="4050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500174"/>
            <a:ext cx="3728885" cy="5090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80916">
            <a:off x="2285621" y="1571951"/>
            <a:ext cx="478634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65789">
            <a:off x="1991082" y="1770167"/>
            <a:ext cx="5357850" cy="4458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28121">
            <a:off x="1479872" y="1839066"/>
            <a:ext cx="6096000" cy="4067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28869">
            <a:off x="1490366" y="2015082"/>
            <a:ext cx="610190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karua_template</Template>
  <TotalTime>1918</TotalTime>
  <Words>433</Words>
  <Application>Microsoft Office PowerPoint</Application>
  <PresentationFormat>On-screen Show (4:3)</PresentationFormat>
  <Paragraphs>144</Paragraphs>
  <Slides>17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Todos  gostam de uma boa festa…</vt:lpstr>
      <vt:lpstr>É preciso organização...</vt:lpstr>
      <vt:lpstr>Slide 4</vt:lpstr>
      <vt:lpstr>E como buscar esses serviços? </vt:lpstr>
      <vt:lpstr>Como conseqüência...</vt:lpstr>
      <vt:lpstr>Mas para os Prestadores de Serviços...</vt:lpstr>
      <vt:lpstr>Pesquisas com usuários</vt:lpstr>
      <vt:lpstr>Pesquisas com prestadoras</vt:lpstr>
      <vt:lpstr>Slide 10</vt:lpstr>
      <vt:lpstr>Slide 11</vt:lpstr>
      <vt:lpstr>Concorrentes</vt:lpstr>
      <vt:lpstr>Teste de Usabilidade</vt:lpstr>
      <vt:lpstr>Teste de Usabilidade</vt:lpstr>
      <vt:lpstr>Demonstrando o Karua...</vt:lpstr>
      <vt:lpstr>Dúvidas?</vt:lpstr>
      <vt:lpstr>Equipe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</dc:title>
  <dc:creator>Owner</dc:creator>
  <cp:lastModifiedBy>Owner</cp:lastModifiedBy>
  <cp:revision>116</cp:revision>
  <dcterms:created xsi:type="dcterms:W3CDTF">2008-10-06T13:34:26Z</dcterms:created>
  <dcterms:modified xsi:type="dcterms:W3CDTF">2008-10-14T13:44:34Z</dcterms:modified>
</cp:coreProperties>
</file>